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image3.jpeg" ContentType="image/jpeg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Marker Felt"/>
      </a:defRPr>
    </a:lvl1pPr>
    <a:lvl2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Marker Felt"/>
      </a:defRPr>
    </a:lvl2pPr>
    <a:lvl3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Marker Felt"/>
      </a:defRPr>
    </a:lvl3pPr>
    <a:lvl4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Marker Felt"/>
      </a:defRPr>
    </a:lvl4pPr>
    <a:lvl5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Marker Felt"/>
      </a:defRPr>
    </a:lvl5pPr>
    <a:lvl6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Marker Felt"/>
      </a:defRPr>
    </a:lvl6pPr>
    <a:lvl7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Marker Felt"/>
      </a:defRPr>
    </a:lvl7pPr>
    <a:lvl8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Marker Felt"/>
      </a:defRPr>
    </a:lvl8pPr>
    <a:lvl9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Marker Fel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879BBB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879BBB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4B13F">
              <a:alpha val="9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882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78BC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54545">
              <a:alpha val="41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82A2F"/>
        </a:fontRef>
        <a:srgbClr val="282A2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D5C">
              <a:alpha val="82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94B2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9487B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254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7A8DB2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EDEDF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444C55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33373B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33373B">
              <a:alpha val="5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/>
          <p:nvPr>
            <p:ph type="title"/>
          </p:nvPr>
        </p:nvSpPr>
        <p:spPr>
          <a:xfrm>
            <a:off x="1778000" y="3657600"/>
            <a:ext cx="20828000" cy="35687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12" name="Уровень текста 1…"/>
          <p:cNvSpPr txBox="1"/>
          <p:nvPr>
            <p:ph type="body" sz="quarter" idx="1"/>
          </p:nvPr>
        </p:nvSpPr>
        <p:spPr>
          <a:xfrm>
            <a:off x="1778000" y="7327900"/>
            <a:ext cx="20828000" cy="1892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0" algn="ctr">
              <a:spcBef>
                <a:spcPts val="0"/>
              </a:spcBef>
              <a:buSzTx/>
              <a:buNone/>
              <a:defRPr sz="4800"/>
            </a:lvl2pPr>
            <a:lvl3pPr marL="0" indent="0" algn="ctr">
              <a:spcBef>
                <a:spcPts val="0"/>
              </a:spcBef>
              <a:buSzTx/>
              <a:buNone/>
              <a:defRPr sz="4800"/>
            </a:lvl3pPr>
            <a:lvl4pPr marL="0" indent="0" algn="ctr">
              <a:spcBef>
                <a:spcPts val="0"/>
              </a:spcBef>
              <a:buSzTx/>
              <a:buNone/>
              <a:defRPr sz="4800"/>
            </a:lvl4pPr>
            <a:lvl5pPr marL="0" indent="0" algn="ctr">
              <a:spcBef>
                <a:spcPts val="0"/>
              </a:spcBef>
              <a:buSzTx/>
              <a:buNone/>
              <a:defRPr sz="4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«Место ввода цитаты»."/>
          <p:cNvSpPr txBox="1"/>
          <p:nvPr>
            <p:ph type="body" sz="quarter" idx="13"/>
          </p:nvPr>
        </p:nvSpPr>
        <p:spPr>
          <a:xfrm>
            <a:off x="2374900" y="6407150"/>
            <a:ext cx="19621500" cy="939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400"/>
              </a:spcBef>
              <a:buSzTx/>
              <a:buNone/>
              <a:defRPr sz="5200"/>
            </a:lvl1pPr>
          </a:lstStyle>
          <a:p>
            <a:pPr/>
            <a:r>
              <a:t>«Место ввода цитаты».</a:t>
            </a:r>
          </a:p>
        </p:txBody>
      </p:sp>
      <p:sp>
        <p:nvSpPr>
          <p:cNvPr id="94" name="— Иван Арсентьев"/>
          <p:cNvSpPr txBox="1"/>
          <p:nvPr>
            <p:ph type="body" sz="quarter" idx="14"/>
          </p:nvPr>
        </p:nvSpPr>
        <p:spPr>
          <a:xfrm>
            <a:off x="2374900" y="8966200"/>
            <a:ext cx="19621500" cy="711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</a:lstStyle>
          <a:p>
            <a:pPr/>
            <a:r>
              <a:t>— Иван Арсентьев</a:t>
            </a:r>
          </a:p>
        </p:txBody>
      </p:sp>
      <p:sp>
        <p:nvSpPr>
          <p:cNvPr id="9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Изображение"/>
          <p:cNvSpPr/>
          <p:nvPr>
            <p:ph type="pic" idx="13"/>
          </p:nvPr>
        </p:nvSpPr>
        <p:spPr>
          <a:xfrm>
            <a:off x="2247" y="-939800"/>
            <a:ext cx="24384005" cy="16827500"/>
          </a:xfrm>
          <a:prstGeom prst="rect">
            <a:avLst/>
          </a:prstGeom>
          <a:ln w="88900"/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Изображение"/>
          <p:cNvSpPr/>
          <p:nvPr>
            <p:ph type="pic" idx="13"/>
          </p:nvPr>
        </p:nvSpPr>
        <p:spPr>
          <a:xfrm>
            <a:off x="889000" y="-1625600"/>
            <a:ext cx="20332700" cy="14109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Текст заголовка"/>
          <p:cNvSpPr txBox="1"/>
          <p:nvPr>
            <p:ph type="title"/>
          </p:nvPr>
        </p:nvSpPr>
        <p:spPr>
          <a:xfrm>
            <a:off x="1778000" y="9550400"/>
            <a:ext cx="20828000" cy="21209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22" name="Уровень текста 1…"/>
          <p:cNvSpPr txBox="1"/>
          <p:nvPr>
            <p:ph type="body" sz="quarter" idx="1"/>
          </p:nvPr>
        </p:nvSpPr>
        <p:spPr>
          <a:xfrm>
            <a:off x="1778000" y="11785600"/>
            <a:ext cx="20828000" cy="134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0" algn="ctr">
              <a:spcBef>
                <a:spcPts val="0"/>
              </a:spcBef>
              <a:buSzTx/>
              <a:buNone/>
              <a:defRPr sz="4800"/>
            </a:lvl2pPr>
            <a:lvl3pPr marL="0" indent="0" algn="ctr">
              <a:spcBef>
                <a:spcPts val="0"/>
              </a:spcBef>
              <a:buSzTx/>
              <a:buNone/>
              <a:defRPr sz="4800"/>
            </a:lvl3pPr>
            <a:lvl4pPr marL="0" indent="0" algn="ctr">
              <a:spcBef>
                <a:spcPts val="0"/>
              </a:spcBef>
              <a:buSzTx/>
              <a:buNone/>
              <a:defRPr sz="4800"/>
            </a:lvl4pPr>
            <a:lvl5pPr marL="0" indent="0" algn="ctr">
              <a:spcBef>
                <a:spcPts val="0"/>
              </a:spcBef>
              <a:buSzTx/>
              <a:buNone/>
              <a:defRPr sz="4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по центр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заголовка"/>
          <p:cNvSpPr txBox="1"/>
          <p:nvPr>
            <p:ph type="title"/>
          </p:nvPr>
        </p:nvSpPr>
        <p:spPr>
          <a:xfrm>
            <a:off x="1778000" y="5067300"/>
            <a:ext cx="20828000" cy="35687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3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Изображение"/>
          <p:cNvSpPr/>
          <p:nvPr>
            <p:ph type="pic" idx="13"/>
          </p:nvPr>
        </p:nvSpPr>
        <p:spPr>
          <a:xfrm>
            <a:off x="7785100" y="114300"/>
            <a:ext cx="17195800" cy="1186689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Текст заголовка"/>
          <p:cNvSpPr txBox="1"/>
          <p:nvPr>
            <p:ph type="title"/>
          </p:nvPr>
        </p:nvSpPr>
        <p:spPr>
          <a:xfrm>
            <a:off x="1574800" y="1854200"/>
            <a:ext cx="10858500" cy="48260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40" name="Уровень текста 1…"/>
          <p:cNvSpPr txBox="1"/>
          <p:nvPr>
            <p:ph type="body" sz="quarter" idx="1"/>
          </p:nvPr>
        </p:nvSpPr>
        <p:spPr>
          <a:xfrm>
            <a:off x="1574800" y="6692900"/>
            <a:ext cx="10858500" cy="5067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0" algn="ctr">
              <a:spcBef>
                <a:spcPts val="0"/>
              </a:spcBef>
              <a:buSzTx/>
              <a:buNone/>
              <a:defRPr sz="4800"/>
            </a:lvl2pPr>
            <a:lvl3pPr marL="0" indent="0" algn="ctr">
              <a:spcBef>
                <a:spcPts val="0"/>
              </a:spcBef>
              <a:buSzTx/>
              <a:buNone/>
              <a:defRPr sz="4800"/>
            </a:lvl3pPr>
            <a:lvl4pPr marL="0" indent="0" algn="ctr">
              <a:spcBef>
                <a:spcPts val="0"/>
              </a:spcBef>
              <a:buSzTx/>
              <a:buNone/>
              <a:defRPr sz="4800"/>
            </a:lvl4pPr>
            <a:lvl5pPr marL="0" indent="0" algn="ctr">
              <a:spcBef>
                <a:spcPts val="0"/>
              </a:spcBef>
              <a:buSzTx/>
              <a:buNone/>
              <a:defRPr sz="4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4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57" name="Уровень текста 1…"/>
          <p:cNvSpPr txBox="1"/>
          <p:nvPr>
            <p:ph type="body" idx="1"/>
          </p:nvPr>
        </p:nvSpPr>
        <p:spPr>
          <a:xfrm>
            <a:off x="1778000" y="3898900"/>
            <a:ext cx="208280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Изображение"/>
          <p:cNvSpPr/>
          <p:nvPr>
            <p:ph type="pic" sz="half" idx="13"/>
          </p:nvPr>
        </p:nvSpPr>
        <p:spPr>
          <a:xfrm>
            <a:off x="10629900" y="3136398"/>
            <a:ext cx="13843000" cy="955311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Текст заголовка"/>
          <p:cNvSpPr txBox="1"/>
          <p:nvPr>
            <p:ph type="title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67" name="Уровень текста 1…"/>
          <p:cNvSpPr txBox="1"/>
          <p:nvPr>
            <p:ph type="body" sz="half" idx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399" indent="-660399">
              <a:spcBef>
                <a:spcPts val="3200"/>
              </a:spcBef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Blip>
                <a:blip r:embed="rId2"/>
              </a:buBlip>
              <a:defRPr sz="4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8" name="Номер слайда"/>
          <p:cNvSpPr txBox="1"/>
          <p:nvPr>
            <p:ph type="sldNum" sz="quarter" idx="2"/>
          </p:nvPr>
        </p:nvSpPr>
        <p:spPr>
          <a:xfrm>
            <a:off x="12038030" y="13144499"/>
            <a:ext cx="461773" cy="431801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Изображение"/>
          <p:cNvSpPr/>
          <p:nvPr>
            <p:ph type="pic" sz="quarter" idx="13"/>
          </p:nvPr>
        </p:nvSpPr>
        <p:spPr>
          <a:xfrm>
            <a:off x="15327675" y="6674745"/>
            <a:ext cx="8902514" cy="5912435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Изображение"/>
          <p:cNvSpPr/>
          <p:nvPr>
            <p:ph type="pic" sz="half" idx="14"/>
          </p:nvPr>
        </p:nvSpPr>
        <p:spPr>
          <a:xfrm rot="21600000">
            <a:off x="15779078" y="-2308725"/>
            <a:ext cx="7408334" cy="94234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Изображение"/>
          <p:cNvSpPr/>
          <p:nvPr>
            <p:ph type="pic" idx="15"/>
          </p:nvPr>
        </p:nvSpPr>
        <p:spPr>
          <a:xfrm rot="21600000">
            <a:off x="-3606800" y="-1397000"/>
            <a:ext cx="22745700" cy="15786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Уровень текста 1…"/>
          <p:cNvSpPr txBox="1"/>
          <p:nvPr>
            <p:ph type="body" idx="1"/>
          </p:nvPr>
        </p:nvSpPr>
        <p:spPr>
          <a:xfrm>
            <a:off x="1778000" y="1498600"/>
            <a:ext cx="20828000" cy="1071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" name="Текст заголовка"/>
          <p:cNvSpPr txBox="1"/>
          <p:nvPr>
            <p:ph type="title"/>
          </p:nvPr>
        </p:nvSpPr>
        <p:spPr>
          <a:xfrm>
            <a:off x="1778000" y="355600"/>
            <a:ext cx="20828000" cy="349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1960233" y="13144499"/>
            <a:ext cx="461773" cy="431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Marker Felt"/>
        </a:defRPr>
      </a:lvl1pPr>
      <a:lvl2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Marker Felt"/>
        </a:defRPr>
      </a:lvl2pPr>
      <a:lvl3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Marker Felt"/>
        </a:defRPr>
      </a:lvl3pPr>
      <a:lvl4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Marker Felt"/>
        </a:defRPr>
      </a:lvl4pPr>
      <a:lvl5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Marker Felt"/>
        </a:defRPr>
      </a:lvl5pPr>
      <a:lvl6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Marker Felt"/>
        </a:defRPr>
      </a:lvl6pPr>
      <a:lvl7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Marker Felt"/>
        </a:defRPr>
      </a:lvl7pPr>
      <a:lvl8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Marker Felt"/>
        </a:defRPr>
      </a:lvl8pPr>
      <a:lvl9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Marker Felt"/>
        </a:defRPr>
      </a:lvl9pPr>
    </p:titleStyle>
    <p:bodyStyle>
      <a:lvl1pPr marL="762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Marker Felt"/>
        </a:defRPr>
      </a:lvl1pPr>
      <a:lvl2pPr marL="1524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Marker Felt"/>
        </a:defRPr>
      </a:lvl2pPr>
      <a:lvl3pPr marL="2286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Marker Felt"/>
        </a:defRPr>
      </a:lvl3pPr>
      <a:lvl4pPr marL="3048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Marker Felt"/>
        </a:defRPr>
      </a:lvl4pPr>
      <a:lvl5pPr marL="3810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Marker Felt"/>
        </a:defRPr>
      </a:lvl5pPr>
      <a:lvl6pPr marL="4572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Marker Felt"/>
        </a:defRPr>
      </a:lvl6pPr>
      <a:lvl7pPr marL="5334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Marker Felt"/>
        </a:defRPr>
      </a:lvl7pPr>
      <a:lvl8pPr marL="6096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Marker Felt"/>
        </a:defRPr>
      </a:lvl8pPr>
      <a:lvl9pPr marL="6858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Marker Felt"/>
        </a:defRPr>
      </a:lvl9pPr>
    </p:bodyStyle>
    <p:otherStyle>
      <a:lvl1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1pPr>
      <a:lvl2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2pPr>
      <a:lvl3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3pPr>
      <a:lvl4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4pPr>
      <a:lvl5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5pPr>
      <a:lvl6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6pPr>
      <a:lvl7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7pPr>
      <a:lvl8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8pPr>
      <a:lvl9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tif"/><Relationship Id="rId6" Type="http://schemas.openxmlformats.org/officeDocument/2006/relationships/image" Target="../media/image5.png"/><Relationship Id="rId7" Type="http://schemas.openxmlformats.org/officeDocument/2006/relationships/image" Target="../media/image5.tif"/><Relationship Id="rId8" Type="http://schemas.openxmlformats.org/officeDocument/2006/relationships/image" Target="../media/image6.tif"/><Relationship Id="rId9" Type="http://schemas.openxmlformats.org/officeDocument/2006/relationships/image" Target="../media/image7.tif"/><Relationship Id="rId10" Type="http://schemas.openxmlformats.org/officeDocument/2006/relationships/image" Target="../media/image8.tif"/><Relationship Id="rId11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tif"/><Relationship Id="rId3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Зубрилка"/>
          <p:cNvSpPr txBox="1"/>
          <p:nvPr>
            <p:ph type="ctrTitle"/>
          </p:nvPr>
        </p:nvSpPr>
        <p:spPr>
          <a:xfrm>
            <a:off x="1545598" y="4238171"/>
            <a:ext cx="20828001" cy="3873458"/>
          </a:xfrm>
          <a:prstGeom prst="rect">
            <a:avLst/>
          </a:prstGeom>
        </p:spPr>
        <p:txBody>
          <a:bodyPr/>
          <a:lstStyle>
            <a:lvl1pPr>
              <a:defRPr sz="17000">
                <a:latin typeface="Snell Roundhand"/>
                <a:ea typeface="Snell Roundhand"/>
                <a:cs typeface="Snell Roundhand"/>
                <a:sym typeface="Snell Roundhand"/>
              </a:defRPr>
            </a:lvl1pPr>
          </a:lstStyle>
          <a:p>
            <a:pPr/>
            <a:r>
              <a:t>Зубрилка</a:t>
            </a:r>
          </a:p>
        </p:txBody>
      </p:sp>
      <p:sp>
        <p:nvSpPr>
          <p:cNvPr id="120" name="Разработка и дизайн: Александр Ильин"/>
          <p:cNvSpPr txBox="1"/>
          <p:nvPr>
            <p:ph type="subTitle" sz="quarter" idx="1"/>
          </p:nvPr>
        </p:nvSpPr>
        <p:spPr>
          <a:xfrm>
            <a:off x="1545598" y="9235492"/>
            <a:ext cx="20828001" cy="1892301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Snell Roundhand"/>
                <a:ea typeface="Snell Roundhand"/>
                <a:cs typeface="Snell Roundhand"/>
                <a:sym typeface="Snell Roundhand"/>
              </a:defRPr>
            </a:lvl1pPr>
          </a:lstStyle>
          <a:p>
            <a:pPr/>
            <a:r>
              <a:t>Разработка и дизайн: Александр Ильин</a:t>
            </a:r>
          </a:p>
        </p:txBody>
      </p:sp>
      <p:sp>
        <p:nvSpPr>
          <p:cNvPr id="121" name="25 ноября…"/>
          <p:cNvSpPr txBox="1"/>
          <p:nvPr/>
        </p:nvSpPr>
        <p:spPr>
          <a:xfrm>
            <a:off x="1545598" y="1704478"/>
            <a:ext cx="20828001" cy="2983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>
              <a:defRPr sz="9000">
                <a:latin typeface="Snell Roundhand"/>
                <a:ea typeface="Snell Roundhand"/>
                <a:cs typeface="Snell Roundhand"/>
                <a:sym typeface="Snell Roundhand"/>
              </a:defRPr>
            </a:pPr>
            <a:r>
              <a:t>25 ноября</a:t>
            </a:r>
          </a:p>
          <a:p>
            <a:pPr>
              <a:defRPr sz="9000">
                <a:latin typeface="Snell Roundhand"/>
                <a:ea typeface="Snell Roundhand"/>
                <a:cs typeface="Snell Roundhand"/>
                <a:sym typeface="Snell Roundhand"/>
              </a:defRPr>
            </a:pPr>
            <a:r>
              <a:t>Классная работа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Изображение" descr="Изображение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389366" y="-561824"/>
            <a:ext cx="5949897" cy="6640779"/>
          </a:xfrm>
          <a:prstGeom prst="rect">
            <a:avLst/>
          </a:prstGeom>
        </p:spPr>
      </p:pic>
      <p:sp>
        <p:nvSpPr>
          <p:cNvPr id="124" name="Буря мглою небо кроет,…"/>
          <p:cNvSpPr txBox="1"/>
          <p:nvPr>
            <p:ph type="body" sz="quarter" idx="4294967295"/>
          </p:nvPr>
        </p:nvSpPr>
        <p:spPr>
          <a:xfrm>
            <a:off x="25827956" y="-6325896"/>
            <a:ext cx="7110598" cy="3764471"/>
          </a:xfrm>
          <a:prstGeom prst="rect">
            <a:avLst/>
          </a:prstGeom>
        </p:spPr>
        <p:txBody>
          <a:bodyPr anchor="t"/>
          <a:lstStyle/>
          <a:p>
            <a:pPr marL="0" indent="0" algn="ctr">
              <a:spcBef>
                <a:spcPts val="0"/>
              </a:spcBef>
              <a:buSzTx/>
              <a:buNone/>
              <a:defRPr sz="3900">
                <a:latin typeface="Snell Roundhand Bold"/>
                <a:ea typeface="Snell Roundhand Bold"/>
                <a:cs typeface="Snell Roundhand Bold"/>
                <a:sym typeface="Snell Roundhand Bold"/>
              </a:defRPr>
            </a:pPr>
            <a:r>
              <a:t>Буря мглою небо кроет,</a:t>
            </a:r>
          </a:p>
          <a:p>
            <a:pPr marL="0" indent="0" algn="ctr">
              <a:spcBef>
                <a:spcPts val="0"/>
              </a:spcBef>
              <a:buSzTx/>
              <a:buNone/>
              <a:defRPr sz="3900">
                <a:latin typeface="Snell Roundhand Bold"/>
                <a:ea typeface="Snell Roundhand Bold"/>
                <a:cs typeface="Snell Roundhand Bold"/>
                <a:sym typeface="Snell Roundhand Bold"/>
              </a:defRPr>
            </a:pPr>
            <a:r>
              <a:t>Вихри снежные крутя;</a:t>
            </a:r>
          </a:p>
          <a:p>
            <a:pPr marL="0" indent="0" algn="ctr">
              <a:spcBef>
                <a:spcPts val="0"/>
              </a:spcBef>
              <a:buSzTx/>
              <a:buNone/>
              <a:defRPr sz="3900">
                <a:latin typeface="Snell Roundhand Bold"/>
                <a:ea typeface="Snell Roundhand Bold"/>
                <a:cs typeface="Snell Roundhand Bold"/>
                <a:sym typeface="Snell Roundhand Bold"/>
              </a:defRPr>
            </a:pPr>
            <a:r>
              <a:t>То, как зверь, она завоет, </a:t>
            </a:r>
          </a:p>
          <a:p>
            <a:pPr marL="0" indent="0" algn="ctr">
              <a:spcBef>
                <a:spcPts val="0"/>
              </a:spcBef>
              <a:buSzTx/>
              <a:buNone/>
              <a:defRPr sz="3900">
                <a:latin typeface="Snell Roundhand Bold"/>
                <a:ea typeface="Snell Roundhand Bold"/>
                <a:cs typeface="Snell Roundhand Bold"/>
                <a:sym typeface="Snell Roundhand Bold"/>
              </a:defRPr>
            </a:pPr>
            <a:r>
              <a:t>То заплачет, как дитя…</a:t>
            </a:r>
          </a:p>
        </p:txBody>
      </p:sp>
      <p:sp>
        <p:nvSpPr>
          <p:cNvPr id="125" name="Цель: разработка приложения для ПК…"/>
          <p:cNvSpPr txBox="1"/>
          <p:nvPr/>
        </p:nvSpPr>
        <p:spPr>
          <a:xfrm>
            <a:off x="3879115" y="665151"/>
            <a:ext cx="17210878" cy="5868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just">
              <a:defRPr sz="620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 sz="7400"/>
              <a:t>Цель: </a:t>
            </a:r>
            <a:r>
              <a:t>разработка приложения для ПК</a:t>
            </a:r>
          </a:p>
          <a:p>
            <a:pPr algn="just">
              <a:defRPr sz="620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 sz="7000"/>
              <a:t>Проблема:</a:t>
            </a:r>
            <a:r>
              <a:t> </a:t>
            </a:r>
            <a:r>
              <a:rPr sz="4700"/>
              <a:t>трудности при заучивании стихотворений</a:t>
            </a:r>
          </a:p>
          <a:p>
            <a:pPr algn="just">
              <a:defRPr sz="620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 sz="7600"/>
              <a:t>Задача:</a:t>
            </a:r>
            <a:r>
              <a:rPr sz="5500"/>
              <a:t> </a:t>
            </a:r>
            <a:r>
              <a:rPr sz="4800"/>
              <a:t>создание приложения для быстрого и эффективного заучивания на основе метода закрытия слов </a:t>
            </a:r>
          </a:p>
        </p:txBody>
      </p:sp>
      <p:pic>
        <p:nvPicPr>
          <p:cNvPr id="126" name="Изображение" descr="Изображение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90038" y="6086207"/>
            <a:ext cx="11647014" cy="6150949"/>
          </a:xfrm>
          <a:prstGeom prst="rect">
            <a:avLst/>
          </a:prstGeom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</p:spPr>
      </p:pic>
      <p:sp>
        <p:nvSpPr>
          <p:cNvPr id="127" name="Программа основана на методе поэтапного закрытия слов в строке. Функционал программы позволяет автоматически скрывать слова в строке по мере заучивания, оставлять первые буквы слов для подсказки. Метод скрывания слов доказал свою эффективность, так десятилетиями учили стихотворения школьники и студенты."/>
          <p:cNvSpPr txBox="1"/>
          <p:nvPr/>
        </p:nvSpPr>
        <p:spPr>
          <a:xfrm>
            <a:off x="854442" y="6019540"/>
            <a:ext cx="11211099" cy="6640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just" defTabSz="498729">
              <a:defRPr sz="4312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/>
            <a:r>
              <a:t>Программа основана на методе поэтапного закрытия слов в строке. Функционал программы позволяет автоматически скрывать слова в строке по мере заучивания, оставлять первые буквы слов для подсказки. Метод скрывания слов доказал свою эффективность, так десятилетиями учили стихотворения школьники и студенты.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анализ проблемы и потребностей целевых аудиторий;…"/>
          <p:cNvSpPr txBox="1"/>
          <p:nvPr/>
        </p:nvSpPr>
        <p:spPr>
          <a:xfrm>
            <a:off x="2236755" y="3540969"/>
            <a:ext cx="20937830" cy="9600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1246909" indent="-1246909" algn="just">
              <a:buSzPct val="80000"/>
              <a:buBlip>
                <a:blip r:embed="rId2"/>
              </a:buBlip>
              <a:defRPr sz="600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анализ проблемы и потребностей целевых аудиторий; </a:t>
            </a:r>
          </a:p>
          <a:p>
            <a:pPr marL="1246909" indent="-1246909" algn="just">
              <a:buSzPct val="80000"/>
              <a:buBlip>
                <a:blip r:embed="rId2"/>
              </a:buBlip>
              <a:defRPr sz="600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разработка концепции;  </a:t>
            </a:r>
          </a:p>
          <a:p>
            <a:pPr marL="1246909" indent="-1246909" algn="just">
              <a:buSzPct val="80000"/>
              <a:buBlip>
                <a:blip r:embed="rId2"/>
              </a:buBlip>
              <a:defRPr sz="600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анализ конкурентных приложений;</a:t>
            </a:r>
          </a:p>
          <a:p>
            <a:pPr marL="1246909" indent="-1246909" algn="just">
              <a:buSzPct val="80000"/>
              <a:buBlip>
                <a:blip r:embed="rId2"/>
              </a:buBlip>
              <a:defRPr sz="600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разработка интерфейса на базе библиотеки </a:t>
            </a:r>
            <a:r>
              <a:t>PyQt5</a:t>
            </a:r>
            <a:r>
              <a:t>;</a:t>
            </a:r>
          </a:p>
          <a:p>
            <a:pPr marL="1246909" indent="-1246909" algn="just">
              <a:buSzPct val="80000"/>
              <a:buBlip>
                <a:blip r:embed="rId2"/>
              </a:buBlip>
              <a:defRPr sz="600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разработка программной части функционала;</a:t>
            </a:r>
          </a:p>
          <a:p>
            <a:pPr marL="1246909" indent="-1246909" algn="just">
              <a:buSzPct val="80000"/>
              <a:buBlip>
                <a:blip r:embed="rId2"/>
              </a:buBlip>
              <a:defRPr sz="600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разработка виджетов; </a:t>
            </a:r>
          </a:p>
          <a:p>
            <a:pPr marL="1246909" indent="-1246909" algn="just">
              <a:buSzPct val="80000"/>
              <a:buBlip>
                <a:blip r:embed="rId2"/>
              </a:buBlip>
              <a:defRPr sz="600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разработка базы данных SQL; </a:t>
            </a:r>
          </a:p>
          <a:p>
            <a:pPr marL="1246909" indent="-1246909" algn="just">
              <a:buSzPct val="80000"/>
              <a:buBlip>
                <a:blip r:embed="rId2"/>
              </a:buBlip>
              <a:defRPr sz="600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работа над контентом; </a:t>
            </a:r>
          </a:p>
          <a:p>
            <a:pPr marL="1246909" indent="-1246909" algn="just">
              <a:buSzPct val="80000"/>
              <a:buBlip>
                <a:blip r:embed="rId2"/>
              </a:buBlip>
              <a:defRPr sz="600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тестирование приложения</a:t>
            </a:r>
          </a:p>
        </p:txBody>
      </p:sp>
      <p:sp>
        <p:nvSpPr>
          <p:cNvPr id="130" name="Задачи:"/>
          <p:cNvSpPr txBox="1"/>
          <p:nvPr/>
        </p:nvSpPr>
        <p:spPr>
          <a:xfrm>
            <a:off x="-3889483" y="-288429"/>
            <a:ext cx="20828001" cy="356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defRPr sz="1490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/>
            <a:r>
              <a:t>Задачи: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Функциональность программы:…"/>
          <p:cNvSpPr txBox="1"/>
          <p:nvPr/>
        </p:nvSpPr>
        <p:spPr>
          <a:xfrm>
            <a:off x="1213843" y="1108099"/>
            <a:ext cx="20937830" cy="11499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just" defTabSz="563498">
              <a:defRPr sz="870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Функциональность программы:</a:t>
            </a:r>
          </a:p>
          <a:p>
            <a:pPr algn="just" defTabSz="563498">
              <a:defRPr sz="261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</a:p>
          <a:p>
            <a:pPr marL="822045" indent="-822045" algn="just" defTabSz="563498">
              <a:buSzPct val="100000"/>
              <a:buChar char="-"/>
              <a:defRPr sz="5394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автоматически скрывает слова с конца строки; </a:t>
            </a:r>
          </a:p>
          <a:p>
            <a:pPr marL="822045" indent="-822045" algn="just" defTabSz="563498">
              <a:buSzPct val="100000"/>
              <a:buChar char="-"/>
              <a:defRPr sz="5394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увеличивает количество закрытых слов по мере заучивания; </a:t>
            </a:r>
          </a:p>
          <a:p>
            <a:pPr marL="822045" indent="-822045" algn="just" defTabSz="563498">
              <a:buSzPct val="100000"/>
              <a:buChar char="-"/>
              <a:defRPr sz="5394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оставляет первые буквы для подсказки; </a:t>
            </a:r>
          </a:p>
          <a:p>
            <a:pPr marL="822045" indent="-822045" algn="just" defTabSz="563498">
              <a:buSzPct val="100000"/>
              <a:buChar char="-"/>
              <a:defRPr sz="5394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имеет удобные навигационные переключатели; </a:t>
            </a:r>
          </a:p>
          <a:p>
            <a:pPr marL="822045" indent="-822045" algn="just" defTabSz="563498">
              <a:buSzPct val="100000"/>
              <a:buChar char="-"/>
              <a:defRPr sz="5394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позволяет открыть, редактировать, сохранить файл с текстом; </a:t>
            </a:r>
          </a:p>
          <a:p>
            <a:pPr marL="822045" indent="-822045" algn="just" defTabSz="563498">
              <a:buSzPct val="100000"/>
              <a:buChar char="-"/>
              <a:defRPr sz="5394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выводит текст на печать на любой стадии заучивания; </a:t>
            </a:r>
          </a:p>
          <a:p>
            <a:pPr marL="822045" indent="-822045" algn="just" defTabSz="563498">
              <a:buSzPct val="100000"/>
              <a:buChar char="-"/>
              <a:defRPr sz="5394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выбор шрифта, его размера и вида; </a:t>
            </a:r>
          </a:p>
          <a:p>
            <a:pPr marL="822045" indent="-822045" algn="just" defTabSz="563498">
              <a:buSzPct val="100000"/>
              <a:buChar char="-"/>
              <a:defRPr sz="5394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включает библиотеку часто заучиваемых стихотворений; </a:t>
            </a:r>
          </a:p>
          <a:p>
            <a:pPr marL="822045" indent="-822045" algn="just" defTabSz="563498">
              <a:buSzPct val="100000"/>
              <a:buChar char="-"/>
              <a:defRPr sz="5394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предоставляет материалы для пользователя: советы по заучиванию, описание программы.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36988" y="676797"/>
            <a:ext cx="16663129" cy="12362406"/>
          </a:xfrm>
          <a:prstGeom prst="rect">
            <a:avLst/>
          </a:prstGeom>
          <a:ln w="88900">
            <a:miter lim="400000"/>
          </a:ln>
        </p:spPr>
      </p:pic>
      <p:sp>
        <p:nvSpPr>
          <p:cNvPr id="135" name="Зубрилка"/>
          <p:cNvSpPr txBox="1"/>
          <p:nvPr/>
        </p:nvSpPr>
        <p:spPr>
          <a:xfrm>
            <a:off x="395687" y="2410429"/>
            <a:ext cx="5982608" cy="1616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615315">
              <a:defRPr sz="950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/>
            <a:r>
              <a:t>Зубрилка</a:t>
            </a:r>
          </a:p>
        </p:txBody>
      </p:sp>
      <p:sp>
        <p:nvSpPr>
          <p:cNvPr id="136" name="Программа для заучивания стихотворений наизусть"/>
          <p:cNvSpPr txBox="1"/>
          <p:nvPr/>
        </p:nvSpPr>
        <p:spPr>
          <a:xfrm>
            <a:off x="868103" y="4367309"/>
            <a:ext cx="5037776" cy="12736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z="620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/>
            <a:r>
              <a:t>Программа для заучивания стихотворений наизусть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Заголовок"/>
          <p:cNvSpPr txBox="1"/>
          <p:nvPr>
            <p:ph type="title"/>
          </p:nvPr>
        </p:nvSpPr>
        <p:spPr>
          <a:xfrm>
            <a:off x="3657945" y="-4897190"/>
            <a:ext cx="20828001" cy="34925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9" name="Видео /"/>
          <p:cNvSpPr txBox="1"/>
          <p:nvPr>
            <p:ph type="body" idx="1"/>
          </p:nvPr>
        </p:nvSpPr>
        <p:spPr>
          <a:xfrm>
            <a:off x="4680857" y="15925021"/>
            <a:ext cx="20828001" cy="8039101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/>
            <a:r>
              <a:t>Видео /</a:t>
            </a:r>
          </a:p>
        </p:txBody>
      </p:sp>
      <p:sp>
        <p:nvSpPr>
          <p:cNvPr id="140" name="фото"/>
          <p:cNvSpPr txBox="1"/>
          <p:nvPr/>
        </p:nvSpPr>
        <p:spPr>
          <a:xfrm>
            <a:off x="11373119" y="15120689"/>
            <a:ext cx="2289176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62000" indent="-762000" algn="l">
              <a:spcBef>
                <a:spcPts val="5100"/>
              </a:spcBef>
              <a:buSzPct val="43000"/>
              <a:buBlip>
                <a:blip r:embed="rId2"/>
              </a:buBlip>
              <a:defRPr sz="5000"/>
            </a:lvl1pPr>
          </a:lstStyle>
          <a:p>
            <a:pPr/>
            <a:r>
              <a:t>фото</a:t>
            </a:r>
          </a:p>
        </p:txBody>
      </p:sp>
      <p:pic>
        <p:nvPicPr>
          <p:cNvPr id="141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95033" y="6694185"/>
            <a:ext cx="4045349" cy="3180033"/>
          </a:xfrm>
          <a:prstGeom prst="rect">
            <a:avLst/>
          </a:prstGeom>
          <a:ln w="88900">
            <a:miter lim="400000"/>
          </a:ln>
        </p:spPr>
      </p:pic>
      <p:pic>
        <p:nvPicPr>
          <p:cNvPr id="142" name="Изображение" descr="Изображение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592164" y="9912997"/>
            <a:ext cx="6330757" cy="3180033"/>
          </a:xfrm>
          <a:prstGeom prst="rect">
            <a:avLst/>
          </a:prstGeom>
          <a:ln w="88900">
            <a:miter lim="400000"/>
          </a:ln>
        </p:spPr>
      </p:pic>
      <p:pic>
        <p:nvPicPr>
          <p:cNvPr id="143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508800" y="2363441"/>
            <a:ext cx="8508474" cy="3781544"/>
          </a:xfrm>
          <a:prstGeom prst="rect">
            <a:avLst/>
          </a:prstGeom>
          <a:ln w="88900">
            <a:miter lim="400000"/>
          </a:ln>
        </p:spPr>
      </p:pic>
      <p:pic>
        <p:nvPicPr>
          <p:cNvPr id="144" name="Снимок экрана 2020-11-21 в 15.17.22.png" descr="Снимок экрана 2020-11-21 в 15.17.2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31935" y="10607245"/>
            <a:ext cx="9642285" cy="833732"/>
          </a:xfrm>
          <a:prstGeom prst="rect">
            <a:avLst/>
          </a:prstGeom>
          <a:ln w="88900">
            <a:miter lim="400000"/>
          </a:ln>
        </p:spPr>
      </p:pic>
      <p:sp>
        <p:nvSpPr>
          <p:cNvPr id="145" name="Функциональность программы:"/>
          <p:cNvSpPr txBox="1"/>
          <p:nvPr/>
        </p:nvSpPr>
        <p:spPr>
          <a:xfrm>
            <a:off x="207432" y="469900"/>
            <a:ext cx="19321781" cy="327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>
              <a:defRPr sz="1000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/>
            <a:r>
              <a:t>Функциональность программы:</a:t>
            </a:r>
          </a:p>
        </p:txBody>
      </p:sp>
      <p:pic>
        <p:nvPicPr>
          <p:cNvPr id="146" name="Изображение" descr="Изображение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23793" y="2306251"/>
            <a:ext cx="2970468" cy="7921246"/>
          </a:xfrm>
          <a:prstGeom prst="rect">
            <a:avLst/>
          </a:prstGeom>
          <a:ln w="88900">
            <a:miter lim="400000"/>
          </a:ln>
        </p:spPr>
      </p:pic>
      <p:pic>
        <p:nvPicPr>
          <p:cNvPr id="147" name="Изображение" descr="Изображение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7336563" y="3997315"/>
            <a:ext cx="6330757" cy="4594410"/>
          </a:xfrm>
          <a:prstGeom prst="rect">
            <a:avLst/>
          </a:prstGeom>
          <a:ln w="88900">
            <a:miter lim="400000"/>
          </a:ln>
        </p:spPr>
      </p:pic>
      <p:pic>
        <p:nvPicPr>
          <p:cNvPr id="148" name="Изображение" descr="Изображение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687390" y="2333897"/>
            <a:ext cx="3229432" cy="7921246"/>
          </a:xfrm>
          <a:prstGeom prst="rect">
            <a:avLst/>
          </a:prstGeom>
          <a:ln w="88900">
            <a:miter lim="400000"/>
          </a:ln>
        </p:spPr>
      </p:pic>
      <p:pic>
        <p:nvPicPr>
          <p:cNvPr id="149" name="Изображение" descr="Изображение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121822" y="2306251"/>
            <a:ext cx="2944313" cy="7921246"/>
          </a:xfrm>
          <a:prstGeom prst="rect">
            <a:avLst/>
          </a:prstGeom>
          <a:ln w="88900">
            <a:miter lim="400000"/>
          </a:ln>
        </p:spPr>
      </p:pic>
      <p:pic>
        <p:nvPicPr>
          <p:cNvPr id="150" name="Снимок экрана 2020-11-21 в 15.11.00.png" descr="Снимок экрана 2020-11-21 в 15.11.00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266608" y="7539489"/>
            <a:ext cx="5195219" cy="3180033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Актуальность проекта:…"/>
          <p:cNvSpPr txBox="1"/>
          <p:nvPr/>
        </p:nvSpPr>
        <p:spPr>
          <a:xfrm>
            <a:off x="1213843" y="1108099"/>
            <a:ext cx="20937830" cy="11499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just">
              <a:defRPr sz="1000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Актуальность проекта:</a:t>
            </a:r>
          </a:p>
          <a:p>
            <a:pPr algn="just">
              <a:defRPr sz="620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</a:p>
          <a:p>
            <a:pPr algn="just">
              <a:defRPr sz="620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Программа «Зубрилка» помогает организовать процесс запоминания наиболее эффективно, задействует зрительную память, структурирует процесс заучивания, постепенно повышая сложность. Программа проста и удобна в использовании. «Зубрилка» будет полезна школьникам и студентам гуманитарных ВУЗов, а также всем любителям поэзии.</a:t>
            </a:r>
          </a:p>
        </p:txBody>
      </p:sp>
      <p:pic>
        <p:nvPicPr>
          <p:cNvPr id="153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959430" y="1542423"/>
            <a:ext cx="5352338" cy="5352338"/>
          </a:xfrm>
          <a:prstGeom prst="rect">
            <a:avLst/>
          </a:prstGeom>
          <a:ln w="88900">
            <a:miter lim="400000"/>
          </a:ln>
        </p:spPr>
      </p:pic>
      <p:sp>
        <p:nvSpPr>
          <p:cNvPr id="154" name="5."/>
          <p:cNvSpPr txBox="1"/>
          <p:nvPr/>
        </p:nvSpPr>
        <p:spPr>
          <a:xfrm>
            <a:off x="19665129" y="9176376"/>
            <a:ext cx="4195429" cy="438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defRPr sz="1600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/>
            <a:r>
              <a:t>5.</a:t>
            </a:r>
          </a:p>
        </p:txBody>
      </p:sp>
      <p:pic>
        <p:nvPicPr>
          <p:cNvPr id="155" name="Линия" descr="Линия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9235627">
            <a:off x="18435039" y="11326078"/>
            <a:ext cx="4857199" cy="889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Зубрилка инструкция.mp4" descr="Зубрилка инструкция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429023" y="403367"/>
            <a:ext cx="17524869" cy="12909266"/>
          </a:xfrm>
          <a:prstGeom prst="rect">
            <a:avLst/>
          </a:prstGeom>
        </p:spPr>
      </p:pic>
      <p:sp>
        <p:nvSpPr>
          <p:cNvPr id="159" name="Видео-инструкция"/>
          <p:cNvSpPr txBox="1"/>
          <p:nvPr/>
        </p:nvSpPr>
        <p:spPr>
          <a:xfrm>
            <a:off x="-511047" y="5613399"/>
            <a:ext cx="7420691" cy="248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750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/>
            <a:r>
              <a:t>Видео-инструкция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00000" fill="hold"/>
                                        <p:tgtEl>
                                          <p:spTgt spid="1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5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Спасибо за внимание!"/>
          <p:cNvSpPr txBox="1"/>
          <p:nvPr>
            <p:ph type="title" idx="4294967295"/>
          </p:nvPr>
        </p:nvSpPr>
        <p:spPr>
          <a:xfrm>
            <a:off x="1545598" y="4238171"/>
            <a:ext cx="20828001" cy="3568701"/>
          </a:xfrm>
          <a:prstGeom prst="rect">
            <a:avLst/>
          </a:prstGeom>
        </p:spPr>
        <p:txBody>
          <a:bodyPr anchor="b"/>
          <a:lstStyle>
            <a:lvl1pPr>
              <a:defRPr sz="16700">
                <a:latin typeface="Snell Roundhand"/>
                <a:ea typeface="Snell Roundhand"/>
                <a:cs typeface="Snell Roundhand"/>
                <a:sym typeface="Snell Roundhand"/>
              </a:defRPr>
            </a:lvl1pPr>
          </a:lstStyle>
          <a:p>
            <a:pPr/>
            <a:r>
              <a:t>Спасибо за внимание!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jpe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jpeg"/></Relationships>

</file>

<file path=ppt/theme/theme1.xml><?xml version="1.0" encoding="utf-8"?>
<a:theme xmlns:a="http://schemas.openxmlformats.org/drawingml/2006/main" xmlns:r="http://schemas.openxmlformats.org/officeDocument/2006/relationships" name="Chalkboard">
  <a:themeElements>
    <a:clrScheme name="Chalkboard">
      <a:dk1>
        <a:srgbClr val="BF00FF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Marker Felt"/>
        <a:ea typeface="Marker Felt"/>
        <a:cs typeface="Marker Felt"/>
      </a:majorFont>
      <a:minorFont>
        <a:latin typeface="Marker Felt"/>
        <a:ea typeface="Marker Felt"/>
        <a:cs typeface="Marker Felt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63500" dist="0" dir="162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63500" dist="25400" dir="270000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Chalkboard">
  <a:themeElements>
    <a:clrScheme name="Chalkboard">
      <a:dk1>
        <a:srgbClr val="000000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Marker Felt"/>
        <a:ea typeface="Marker Felt"/>
        <a:cs typeface="Marker Felt"/>
      </a:majorFont>
      <a:minorFont>
        <a:latin typeface="Marker Felt"/>
        <a:ea typeface="Marker Felt"/>
        <a:cs typeface="Marker Felt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63500" dist="0" dir="162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63500" dist="25400" dir="270000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